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  <p:sldMasterId id="2147483689" r:id="rId6"/>
  </p:sldMasterIdLst>
  <p:notesMasterIdLst>
    <p:notesMasterId r:id="rId35"/>
  </p:notesMasterIdLst>
  <p:sldIdLst>
    <p:sldId id="280" r:id="rId7"/>
    <p:sldId id="312" r:id="rId8"/>
    <p:sldId id="282" r:id="rId9"/>
    <p:sldId id="290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6" r:id="rId18"/>
    <p:sldId id="295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4" r:id="rId27"/>
    <p:sldId id="306" r:id="rId28"/>
    <p:sldId id="307" r:id="rId29"/>
    <p:sldId id="308" r:id="rId30"/>
    <p:sldId id="309" r:id="rId31"/>
    <p:sldId id="313" r:id="rId32"/>
    <p:sldId id="31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28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369E3-6E95-49A8-9582-2B91E0F74B1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468E3-53EA-4056-BA88-32066A7CD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2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408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185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0464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994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9547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2587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1952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02443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1644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76818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86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51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3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6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949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57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62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19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51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2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54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5032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65031" y="1981200"/>
            <a:ext cx="508781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840416" y="1981200"/>
            <a:ext cx="5087816" cy="4114800"/>
          </a:xfrm>
        </p:spPr>
        <p:txBody>
          <a:bodyPr rtlCol="0">
            <a:normAutofit/>
          </a:bodyPr>
          <a:lstStyle/>
          <a:p>
            <a:pPr lvl="0"/>
            <a:endParaRPr lang="fr-FR" noProof="0" dirty="0"/>
          </a:p>
        </p:txBody>
      </p:sp>
      <p:sp>
        <p:nvSpPr>
          <p:cNvPr id="5" name="Rectangle 1051">
            <a:extLst>
              <a:ext uri="{FF2B5EF4-FFF2-40B4-BE49-F238E27FC236}">
                <a16:creationId xmlns:a16="http://schemas.microsoft.com/office/drawing/2014/main" id="{EE2552E7-D177-B26A-C91C-74CD01DCE0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564217" y="6265863"/>
            <a:ext cx="25400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52">
            <a:extLst>
              <a:ext uri="{FF2B5EF4-FFF2-40B4-BE49-F238E27FC236}">
                <a16:creationId xmlns:a16="http://schemas.microsoft.com/office/drawing/2014/main" id="{A6FDE66B-A9C3-34FE-837A-0E2F66632D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National Democratic Institute</a:t>
            </a:r>
          </a:p>
        </p:txBody>
      </p:sp>
      <p:sp>
        <p:nvSpPr>
          <p:cNvPr id="7" name="Rectangle 1053">
            <a:extLst>
              <a:ext uri="{FF2B5EF4-FFF2-40B4-BE49-F238E27FC236}">
                <a16:creationId xmlns:a16="http://schemas.microsoft.com/office/drawing/2014/main" id="{B6AF20A4-A0FF-DF46-9ECB-DA2385D89F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30C2B64D-F3FE-4FF5-9A4F-9690991C6D36}" type="slidenum">
              <a:rPr lang="en-US" altLang="en-KE"/>
              <a:pPr/>
              <a:t>‹#›</a:t>
            </a:fld>
            <a:endParaRPr lang="en-US" altLang="en-KE"/>
          </a:p>
        </p:txBody>
      </p:sp>
    </p:spTree>
    <p:extLst>
      <p:ext uri="{BB962C8B-B14F-4D97-AF65-F5344CB8AC3E}">
        <p14:creationId xmlns:p14="http://schemas.microsoft.com/office/powerpoint/2010/main" val="36452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44934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21" y="325821"/>
            <a:ext cx="10772613" cy="6059915"/>
          </a:xfrm>
          <a:prstGeom prst="rect">
            <a:avLst/>
          </a:prstGeom>
          <a:noFill/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961" y="1982200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br>
              <a:rPr lang="en-US" sz="4400" dirty="0"/>
            </a:br>
            <a:br>
              <a:rPr lang="en-US" sz="4400" dirty="0"/>
            </a:br>
            <a:r>
              <a:rPr lang="en-US" sz="4900" dirty="0"/>
              <a:t>Stroke Data Analysis - Group Assignment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4" y="4293219"/>
            <a:ext cx="3485072" cy="7704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92BA"/>
                </a:solidFill>
              </a:rPr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7B81-66CC-395C-CF3A-C8AEBA44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47" y="584836"/>
            <a:ext cx="10353762" cy="106329"/>
          </a:xfrm>
        </p:spPr>
        <p:txBody>
          <a:bodyPr>
            <a:normAutofit fontScale="90000"/>
          </a:bodyPr>
          <a:lstStyle/>
          <a:p>
            <a:br>
              <a:rPr lang="en-US" sz="2700" dirty="0"/>
            </a:br>
            <a:r>
              <a:rPr lang="en-US" sz="2700" dirty="0"/>
              <a:t>Check for and handle any duplicate rows and outliers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D78C5-C7A8-7BB6-C9FA-B0FEC8C02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11" y="691165"/>
            <a:ext cx="4831859" cy="549325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301D8-46F6-1DA8-2F32-0657A26F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05" y="947666"/>
            <a:ext cx="4090416" cy="776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7D12D-1ECF-D808-760B-D0D691C3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44" y="1803254"/>
            <a:ext cx="5257800" cy="412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C9C80-EBC0-1295-59CB-3BA38541EA59}"/>
              </a:ext>
            </a:extLst>
          </p:cNvPr>
          <p:cNvSpPr txBox="1"/>
          <p:nvPr/>
        </p:nvSpPr>
        <p:spPr>
          <a:xfrm>
            <a:off x="1927973" y="6290409"/>
            <a:ext cx="9568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We changed the data type id to string. (This data was not relevant in the analysis)</a:t>
            </a:r>
          </a:p>
        </p:txBody>
      </p:sp>
    </p:spTree>
    <p:extLst>
      <p:ext uri="{BB962C8B-B14F-4D97-AF65-F5344CB8AC3E}">
        <p14:creationId xmlns:p14="http://schemas.microsoft.com/office/powerpoint/2010/main" val="171255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solidFill>
            <a:schemeClr val="lt1"/>
          </a:solidFill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Exploratory Data Analysis (EDA):</a:t>
            </a:r>
          </a:p>
        </p:txBody>
      </p:sp>
    </p:spTree>
    <p:extLst>
      <p:ext uri="{BB962C8B-B14F-4D97-AF65-F5344CB8AC3E}">
        <p14:creationId xmlns:p14="http://schemas.microsoft.com/office/powerpoint/2010/main" val="12928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5E73-94BE-9036-8D9A-B23628F2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70560"/>
          </a:xfrm>
        </p:spPr>
        <p:txBody>
          <a:bodyPr>
            <a:normAutofit/>
          </a:bodyPr>
          <a:lstStyle/>
          <a:p>
            <a:r>
              <a:rPr lang="en-US" sz="2800" b="1" dirty="0"/>
              <a:t>Statistical summaries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F17299-91E1-8284-DDAD-BD120B695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9" y="1284566"/>
            <a:ext cx="11324392" cy="4963834"/>
          </a:xfrm>
        </p:spPr>
      </p:pic>
    </p:spTree>
    <p:extLst>
      <p:ext uri="{BB962C8B-B14F-4D97-AF65-F5344CB8AC3E}">
        <p14:creationId xmlns:p14="http://schemas.microsoft.com/office/powerpoint/2010/main" val="56064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2153-B7D2-B352-70EC-354E9EE4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Generate descriptive statistics for numerical columns (mean, median, std, etc.)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6E7B-1579-C8D9-53B6-7BC18DA3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586" y="1288389"/>
            <a:ext cx="3300984" cy="764782"/>
          </a:xfrm>
        </p:spPr>
        <p:txBody>
          <a:bodyPr/>
          <a:lstStyle/>
          <a:p>
            <a:r>
              <a:rPr lang="en-US" sz="1800" dirty="0"/>
              <a:t>Mean, Median and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84A93-DCBE-5B1C-AE09-7B9DF4E4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0184" y="1335447"/>
            <a:ext cx="3300984" cy="764783"/>
          </a:xfrm>
        </p:spPr>
        <p:txBody>
          <a:bodyPr/>
          <a:lstStyle/>
          <a:p>
            <a:r>
              <a:rPr lang="en-US" sz="1800" dirty="0"/>
              <a:t>Deviation and Variance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E28AF0-B9D4-3A72-AB39-A36A8CE9E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9180" y="1350609"/>
            <a:ext cx="3300984" cy="764782"/>
          </a:xfrm>
        </p:spPr>
        <p:txBody>
          <a:bodyPr/>
          <a:lstStyle/>
          <a:p>
            <a:r>
              <a:rPr lang="en-US" sz="1800" dirty="0"/>
              <a:t>Skewness and Kurtosis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9106D-7172-9FCF-520A-43E1C964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0" y="2385011"/>
            <a:ext cx="3993324" cy="3604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F94AD-253F-FA03-CFE0-892F73CF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88" y="2350008"/>
            <a:ext cx="3229776" cy="3604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BD756E-1321-C934-7AC6-B9D6FB86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973" y="2321059"/>
            <a:ext cx="2837201" cy="37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2153-B7D2-B352-70EC-354E9EE4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6E7B-1579-C8D9-53B6-7BC18DA3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586" y="1288389"/>
            <a:ext cx="3104718" cy="448971"/>
          </a:xfrm>
        </p:spPr>
        <p:txBody>
          <a:bodyPr/>
          <a:lstStyle/>
          <a:p>
            <a:r>
              <a:rPr lang="en-US" sz="1800" dirty="0"/>
              <a:t>Gender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84A93-DCBE-5B1C-AE09-7B9DF4E4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5707" y="1178663"/>
            <a:ext cx="3171446" cy="640995"/>
          </a:xfrm>
        </p:spPr>
        <p:txBody>
          <a:bodyPr/>
          <a:lstStyle/>
          <a:p>
            <a:r>
              <a:rPr lang="en-US" sz="1800" dirty="0"/>
              <a:t>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6381E-79F1-6249-94FE-AF5A562F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65" y="1819658"/>
            <a:ext cx="6711583" cy="4835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46A37-E4CB-530D-18D7-9CDBA6D7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" y="1837945"/>
            <a:ext cx="4917985" cy="48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5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2153-B7D2-B352-70EC-354E9EE4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85" y="238450"/>
            <a:ext cx="10353762" cy="678789"/>
          </a:xfrm>
        </p:spPr>
        <p:txBody>
          <a:bodyPr>
            <a:normAutofit/>
          </a:bodyPr>
          <a:lstStyle/>
          <a:p>
            <a:r>
              <a:rPr lang="en-US" sz="2800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6E7B-1579-C8D9-53B6-7BC18DA3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191" y="1158120"/>
            <a:ext cx="3104718" cy="448971"/>
          </a:xfrm>
        </p:spPr>
        <p:txBody>
          <a:bodyPr/>
          <a:lstStyle/>
          <a:p>
            <a:r>
              <a:rPr lang="en-US" sz="1800" dirty="0"/>
              <a:t>BMI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84A93-DCBE-5B1C-AE09-7B9DF4E4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8799" y="966096"/>
            <a:ext cx="6097213" cy="640995"/>
          </a:xfrm>
        </p:spPr>
        <p:txBody>
          <a:bodyPr/>
          <a:lstStyle/>
          <a:p>
            <a:r>
              <a:rPr lang="en-US" sz="1800" dirty="0"/>
              <a:t>Data Visualization of Average glucose levels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0BA78-2CE5-5688-351A-60325C4B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" y="1857474"/>
            <a:ext cx="5509157" cy="4899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9FB59E-B0F2-8205-37D2-FC6CA7A9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89" y="1838566"/>
            <a:ext cx="6498393" cy="4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6512F-5006-89DD-469B-8D1E215B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0" y="269883"/>
            <a:ext cx="3668308" cy="335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CF470-1094-8994-E5B9-AE19FFB3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58" y="269883"/>
            <a:ext cx="3537108" cy="3354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14293-C93C-F84D-39F0-6CB1E9C3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" y="3733989"/>
            <a:ext cx="3725717" cy="3124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E9C6B-9CE3-175F-F66A-175ABBB10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32" y="3733989"/>
            <a:ext cx="3496055" cy="31240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0BEF86-9AD1-137C-066F-1676BEA284E6}"/>
              </a:ext>
            </a:extLst>
          </p:cNvPr>
          <p:cNvSpPr txBox="1">
            <a:spLocks/>
          </p:cNvSpPr>
          <p:nvPr/>
        </p:nvSpPr>
        <p:spPr>
          <a:xfrm>
            <a:off x="8440314" y="1012106"/>
            <a:ext cx="2800213" cy="426415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Distribution of gender, work type, and smoking status.</a:t>
            </a:r>
          </a:p>
        </p:txBody>
      </p:sp>
    </p:spTree>
    <p:extLst>
      <p:ext uri="{BB962C8B-B14F-4D97-AF65-F5344CB8AC3E}">
        <p14:creationId xmlns:p14="http://schemas.microsoft.com/office/powerpoint/2010/main" val="337559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2153-B7D2-B352-70EC-354E9EE4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87" y="207873"/>
            <a:ext cx="10353762" cy="460248"/>
          </a:xfrm>
        </p:spPr>
        <p:txBody>
          <a:bodyPr>
            <a:noAutofit/>
          </a:bodyPr>
          <a:lstStyle/>
          <a:p>
            <a:r>
              <a:rPr lang="en-US" sz="2800" b="1" dirty="0"/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6E7B-1579-C8D9-53B6-7BC18DA3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508" y="364845"/>
            <a:ext cx="3300984" cy="764782"/>
          </a:xfrm>
        </p:spPr>
        <p:txBody>
          <a:bodyPr/>
          <a:lstStyle/>
          <a:p>
            <a:r>
              <a:rPr lang="en-US" sz="1800" dirty="0"/>
              <a:t>Correlation heatmap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7B9FC-1E4C-3232-321B-CFE00F00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9" y="1286599"/>
            <a:ext cx="4953255" cy="4426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7860AF-8269-B0E8-9A11-4F3684B8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13" y="1254012"/>
            <a:ext cx="5810549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4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F6293-F923-1C82-85CA-680697B9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4" y="71120"/>
            <a:ext cx="4356039" cy="656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D1A9E-D8CE-4AFD-3C9E-EA0D0739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83" y="91440"/>
            <a:ext cx="4430213" cy="66751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7D0C16-2AC7-727B-19F3-E7DF28662492}"/>
              </a:ext>
            </a:extLst>
          </p:cNvPr>
          <p:cNvSpPr txBox="1">
            <a:spLocks/>
          </p:cNvSpPr>
          <p:nvPr/>
        </p:nvSpPr>
        <p:spPr>
          <a:xfrm>
            <a:off x="4714240" y="607688"/>
            <a:ext cx="2744779" cy="443167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Correlation with BMI and age.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9484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FEC0-44CA-4704-8696-2E1F446F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4160"/>
            <a:ext cx="10353762" cy="848204"/>
          </a:xfrm>
        </p:spPr>
        <p:txBody>
          <a:bodyPr>
            <a:normAutofit/>
          </a:bodyPr>
          <a:lstStyle/>
          <a:p>
            <a:r>
              <a:rPr lang="en-US" sz="2400" dirty="0"/>
              <a:t>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4146-0BE3-CE95-BED8-B08FB05E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252" y="5555906"/>
            <a:ext cx="4764764" cy="692494"/>
          </a:xfrm>
        </p:spPr>
        <p:txBody>
          <a:bodyPr/>
          <a:lstStyle/>
          <a:p>
            <a:r>
              <a:rPr lang="en-US" sz="1800" dirty="0"/>
              <a:t>Stroke and age of the patients are positively correlated. The older the patient, the more likely they are to suffer from stroke.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BAE48-76BD-A646-3A11-4A3A63020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3299" y="1600818"/>
            <a:ext cx="4779582" cy="692495"/>
          </a:xfrm>
        </p:spPr>
        <p:txBody>
          <a:bodyPr/>
          <a:lstStyle/>
          <a:p>
            <a:r>
              <a:rPr lang="en-US" sz="1800" dirty="0"/>
              <a:t>Stroke and heart disease history of the patients are positively correlated. The patients with heart disease are more likely they are to suffer from stroke.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890380-C5FE-B5B0-9630-E48E35B972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52" y="2444020"/>
            <a:ext cx="5135990" cy="39771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9CB6E8-97F8-032F-8C8D-37B3C0B5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758" y="1257458"/>
            <a:ext cx="5057258" cy="39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7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E6F94-85D9-CB0B-8B18-BFA1547F6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78" y="367990"/>
            <a:ext cx="11452302" cy="6255834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r>
              <a:rPr lang="en-US" sz="3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groups' objective of this task is to perform data cleaning and exploratory data analysis (EDA) on the given dataset related to strokes.</a:t>
            </a:r>
          </a:p>
          <a:p>
            <a:endParaRPr lang="en-US" sz="3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 Objectives: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Demographic Trends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Explore and analyze demographic factors such as age, gender, marital status, and residence type to identify any trends or patterns related to strokes.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Assess Health Metrics Impact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Investigate the impact of health metrics, including hypertension, heart disease, average glucose level, and BMI, on the occurrence of strokes.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 Lifestyle Factors 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Examine lifestyle factors, specifically smoking status and work type, to understand their association with strokes.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Explore Correlations</a:t>
            </a:r>
          </a:p>
          <a:p>
            <a:r>
              <a:rPr lang="en-US" sz="3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Conduct correlation analysis to identify relationships between different health conditions (hypertension, heart disease) and understand their potential collective influence on strokes.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1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D0FDD-4FBB-AADC-6D24-62C68E50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43827"/>
            <a:ext cx="4986610" cy="392176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7F88D-E25E-01B3-7CCB-BB57F336E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2399" y="143828"/>
            <a:ext cx="4986609" cy="39217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FEF61E-92C2-9382-4082-2E5124D34FD4}"/>
              </a:ext>
            </a:extLst>
          </p:cNvPr>
          <p:cNvSpPr txBox="1">
            <a:spLocks/>
          </p:cNvSpPr>
          <p:nvPr/>
        </p:nvSpPr>
        <p:spPr>
          <a:xfrm>
            <a:off x="977511" y="4797648"/>
            <a:ext cx="10608606" cy="15920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Stroke and the marital history of the patients are positively correlated. The patients who have ever been married are more likely to suffer from stroke.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Male patients are more likely to suffer a stroke compared to female patients with others having the lowest likelihood of suffering from stroke.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4125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FEC0-44CA-4704-8696-2E1F446F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4160"/>
            <a:ext cx="10353762" cy="848204"/>
          </a:xfrm>
        </p:spPr>
        <p:txBody>
          <a:bodyPr>
            <a:normAutofit/>
          </a:bodyPr>
          <a:lstStyle/>
          <a:p>
            <a:r>
              <a:rPr lang="en-US" sz="2400" dirty="0"/>
              <a:t>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4146-0BE3-CE95-BED8-B08FB05E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252" y="5555906"/>
            <a:ext cx="4764764" cy="692494"/>
          </a:xfrm>
        </p:spPr>
        <p:txBody>
          <a:bodyPr/>
          <a:lstStyle/>
          <a:p>
            <a:r>
              <a:rPr lang="en-US" sz="1800" dirty="0"/>
              <a:t>Stroke and age of the patients are positively correlated. The older the patient, the more likely they are to suffer from stroke.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BAE48-76BD-A646-3A11-4A3A63020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3299" y="1600818"/>
            <a:ext cx="4779582" cy="692495"/>
          </a:xfrm>
        </p:spPr>
        <p:txBody>
          <a:bodyPr/>
          <a:lstStyle/>
          <a:p>
            <a:r>
              <a:rPr lang="en-US" sz="1800" dirty="0"/>
              <a:t>Stroke and heart disease history of the patients are positively correlated. The patients with heart disease are more likely they are to suffer from stroke.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890380-C5FE-B5B0-9630-E48E35B972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99252" y="2444020"/>
            <a:ext cx="5135990" cy="39771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9CB6E8-97F8-032F-8C8D-37B3C0B548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758" y="1257458"/>
            <a:ext cx="5057258" cy="39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18605-9236-3AF9-F966-7C57CF1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117" y="1"/>
            <a:ext cx="6757639" cy="32255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82418-9D13-4209-DDBD-FCF42A8BF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663" y="130872"/>
            <a:ext cx="3706889" cy="67271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self-employed patients have the highest likelihood of suffering from a stroke, followed by the patients working in the private sector and government jobs. The children and patients who have never worked before have the lowest likelihood of suffering a stroke. Self-employment is a risk factor in causing stroke.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living in urban areas have a higher likelihood of suffering from a stroke as compared to patients living in rural areas. Living in urban areas is a risk factor for stroke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5D114-8849-7A02-6022-18059B62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17" y="3429000"/>
            <a:ext cx="6871473" cy="33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FEF61E-92C2-9382-4082-2E5124D34FD4}"/>
              </a:ext>
            </a:extLst>
          </p:cNvPr>
          <p:cNvSpPr txBox="1">
            <a:spLocks/>
          </p:cNvSpPr>
          <p:nvPr/>
        </p:nvSpPr>
        <p:spPr>
          <a:xfrm>
            <a:off x="977511" y="4797648"/>
            <a:ext cx="10608606" cy="15920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Glucose levels in the patients do not necessarily affect the likelihood of a stroke.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Patients with abnormal (higher) BMI levels are more likely to suffer a stroke as compared to patients with normal (lower) BMI levels. Higher BMI levels are a risk factor for stroke.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9FF3F-7F21-64F6-FB4B-AD3F9554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3" y="301431"/>
            <a:ext cx="5400675" cy="4314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47F7BB-3574-9603-C393-292B06842D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27" y="197534"/>
            <a:ext cx="5212090" cy="41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7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FAC40-C6C3-37AE-D340-12CC642D9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11" y="464635"/>
            <a:ext cx="6747472" cy="52249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4CF06-2FA5-8D45-2677-01461F0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434" y="1591683"/>
            <a:ext cx="3706889" cy="3016250"/>
          </a:xfrm>
        </p:spPr>
        <p:txBody>
          <a:bodyPr/>
          <a:lstStyle/>
          <a:p>
            <a:r>
              <a:rPr lang="en-US" dirty="0"/>
              <a:t>Patients who have formerly smoked have a higher likelihood of suffering from stroke. Patients who have never smoke and those who currently smoke have an equal likelihood of suffering from a stroke. The lowest likelihood of suffering stroke was observed in the patients whose smoking status was unknown. Smoking therefore is a risk factor in causing a stroke.</a:t>
            </a:r>
          </a:p>
        </p:txBody>
      </p:sp>
    </p:spTree>
    <p:extLst>
      <p:ext uri="{BB962C8B-B14F-4D97-AF65-F5344CB8AC3E}">
        <p14:creationId xmlns:p14="http://schemas.microsoft.com/office/powerpoint/2010/main" val="247263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solidFill>
            <a:schemeClr val="lt1"/>
          </a:solidFill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Summary and Insights</a:t>
            </a:r>
            <a:br>
              <a:rPr lang="en-US" sz="4800" i="1" dirty="0">
                <a:solidFill>
                  <a:schemeClr val="bg1"/>
                </a:solidFill>
              </a:rPr>
            </a:b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5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BEBF-21FC-6876-BA50-E965C099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08" y="2046471"/>
            <a:ext cx="3517567" cy="2093975"/>
          </a:xfrm>
        </p:spPr>
        <p:txBody>
          <a:bodyPr/>
          <a:lstStyle/>
          <a:p>
            <a:r>
              <a:rPr lang="en-US" dirty="0"/>
              <a:t>Summary and Insights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A5ED-3224-A933-CFAA-1D111E93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083" y="624468"/>
            <a:ext cx="6514245" cy="548308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>
                <a:latin typeface="Arial Nova" panose="020B0504020202020204" pitchFamily="34" charset="0"/>
              </a:rPr>
              <a:t>From our age variable, we see that only from 40 years old people start to have Stroke. Cases below 40 years are very rare.  The older a person gets the higher the chances of getting a stroke.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When we look at our Glucose variable we can see that it is well distributed. Therefore, Glucose levels in the patients do not necessarily affect the likelihood of a stroke.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Diseases like diabetes, heart diseases and hypertension increase the chance of stroke. As a patient grows older it is observed that hypertension due to work-related stress may increase, also creating room for heart diseases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Patients with abnormal (higher) BMI levels are more likely to suffer a stroke as compared to patients with normal (lower) BMI levels. Higher BMI levels are a risk factor in causing stroke.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Patients who have formerly smoked have a higher likelihood of suffering from stroke. Patients who have never smoke and those that currently smoke have an equal likelihood of suffering from a stroke. The lowest likelihood of suffering stroke was observed from the patients whose smoking status was unknown. Smoking therefore is a risk factor in causing stroke.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8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BEBF-21FC-6876-BA50-E965C099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08" y="2046471"/>
            <a:ext cx="3517567" cy="2093975"/>
          </a:xfrm>
        </p:spPr>
        <p:txBody>
          <a:bodyPr/>
          <a:lstStyle/>
          <a:p>
            <a:r>
              <a:rPr lang="en-US" dirty="0"/>
              <a:t>Conti..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A5ED-3224-A933-CFAA-1D111E93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47" y="1148576"/>
            <a:ext cx="6514245" cy="373234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Arial Nova" panose="020B0504020202020204" pitchFamily="34" charset="0"/>
              </a:rPr>
              <a:t>A major portion of the patients are women and it is observed that these patients have not suffered any stroke in the past. 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As compared to males many female patients do not smoke. The probable reason is that the data captured have a majority of female records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Patients between the age of 0-18 do not suffer from any conditions, specifically hypertension and heart diseases</a:t>
            </a:r>
          </a:p>
          <a:p>
            <a:pPr algn="just"/>
            <a:r>
              <a:rPr lang="en-US" dirty="0">
                <a:latin typeface="Arial Nova" panose="020B0504020202020204" pitchFamily="34" charset="0"/>
              </a:rPr>
              <a:t>Children and patients who have never worked may not suffer from underlying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3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7" y="276741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6349" y="2062706"/>
            <a:ext cx="9144000" cy="3739422"/>
          </a:xfrm>
        </p:spPr>
        <p:txBody>
          <a:bodyPr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b="1" dirty="0">
                <a:solidFill>
                  <a:schemeClr val="bg1"/>
                </a:solidFill>
                <a:latin typeface="Californian FB" panose="0207040306080B030204" pitchFamily="18" charset="0"/>
              </a:rPr>
              <a:t>Thank You</a:t>
            </a:r>
            <a:br>
              <a:rPr lang="en-US" sz="7200" b="1" dirty="0">
                <a:solidFill>
                  <a:schemeClr val="bg1"/>
                </a:solidFill>
              </a:rPr>
            </a:br>
            <a:br>
              <a:rPr lang="en-US" sz="7200" b="1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accent4"/>
              </a:solidFill>
              <a:latin typeface="Californian FB" panose="0207040306080B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DB17-92DA-C443-CAED-38353D56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069" y="843775"/>
            <a:ext cx="3706889" cy="34340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Narrow" panose="020B0606020202030204" pitchFamily="34" charset="0"/>
              </a:rPr>
              <a:t>Data Loading</a:t>
            </a:r>
            <a:br>
              <a:rPr lang="en-US" sz="4000" dirty="0">
                <a:latin typeface="Arial Narrow" panose="020B0606020202030204" pitchFamily="34" charset="0"/>
              </a:rPr>
            </a:br>
            <a:br>
              <a:rPr lang="en-US" sz="4000" dirty="0">
                <a:latin typeface="Arial Narrow" panose="020B0606020202030204" pitchFamily="34" charset="0"/>
              </a:rPr>
            </a:br>
            <a:r>
              <a:rPr lang="en-US" sz="2000" dirty="0">
                <a:latin typeface="Arial Narrow" panose="020B0606020202030204" pitchFamily="34" charset="0"/>
              </a:rPr>
              <a:t>Our first step included loading the data. </a:t>
            </a:r>
            <a:br>
              <a:rPr lang="en-US" sz="2000" dirty="0">
                <a:latin typeface="Arial Narrow" panose="020B0606020202030204" pitchFamily="34" charset="0"/>
              </a:rPr>
            </a:br>
            <a:br>
              <a:rPr lang="en-US" sz="2000" dirty="0">
                <a:latin typeface="Arial Narrow" panose="020B0606020202030204" pitchFamily="34" charset="0"/>
              </a:rPr>
            </a:b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AA5764-8056-DA64-DD78-D5215A8DC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318" y="487680"/>
            <a:ext cx="8010755" cy="5850058"/>
          </a:xfrm>
        </p:spPr>
      </p:pic>
    </p:spTree>
    <p:extLst>
      <p:ext uri="{BB962C8B-B14F-4D97-AF65-F5344CB8AC3E}">
        <p14:creationId xmlns:p14="http://schemas.microsoft.com/office/powerpoint/2010/main" val="146145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solidFill>
            <a:schemeClr val="lt1"/>
          </a:solidFill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DATA INSPECTION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3D4FBA-BB61-ACEB-A22E-652691BD5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1BD5-A25E-FE06-3A2D-AD74092B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5" y="0"/>
            <a:ext cx="3706889" cy="1821918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66E543-DBAC-5FDA-2F5B-AE17306EB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138" y="46814"/>
            <a:ext cx="8442670" cy="62313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1B8C9-2921-B107-8BD1-B23F4DA3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" y="1393902"/>
            <a:ext cx="3531476" cy="32227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Preview rows of the dataset to get a sense of its shape and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Check for the data types of each column and handle any inconsistencies.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2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1BD5-A25E-FE06-3A2D-AD74092B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6152"/>
            <a:ext cx="3706889" cy="1821918"/>
          </a:xfrm>
        </p:spPr>
        <p:txBody>
          <a:bodyPr/>
          <a:lstStyle/>
          <a:p>
            <a:r>
              <a:rPr lang="en-US" b="1" dirty="0"/>
              <a:t>Data Inspection </a:t>
            </a:r>
            <a:r>
              <a:rPr lang="en-US" b="1" dirty="0" err="1"/>
              <a:t>conti</a:t>
            </a:r>
            <a:r>
              <a:rPr lang="en-US" b="1" dirty="0"/>
              <a:t>….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B37813-00EF-3046-A8C1-E44DFB49B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6484" y="69378"/>
            <a:ext cx="8065680" cy="6788621"/>
          </a:xfrm>
        </p:spPr>
      </p:pic>
    </p:spTree>
    <p:extLst>
      <p:ext uri="{BB962C8B-B14F-4D97-AF65-F5344CB8AC3E}">
        <p14:creationId xmlns:p14="http://schemas.microsoft.com/office/powerpoint/2010/main" val="253835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DB17-92DA-C443-CAED-38353D56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619" y="472440"/>
            <a:ext cx="3706889" cy="3434080"/>
          </a:xfrm>
        </p:spPr>
        <p:txBody>
          <a:bodyPr>
            <a:normAutofit/>
          </a:bodyPr>
          <a:lstStyle/>
          <a:p>
            <a:br>
              <a:rPr lang="en-US" sz="4000" dirty="0">
                <a:latin typeface="Arial Narrow" panose="020B0606020202030204" pitchFamily="34" charset="0"/>
              </a:rPr>
            </a:br>
            <a:r>
              <a:rPr lang="en-US" sz="2400" b="1" dirty="0">
                <a:latin typeface="Arial Narrow" panose="020B0606020202030204" pitchFamily="34" charset="0"/>
              </a:rPr>
              <a:t>Check for missing values in each column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376FBF-4E6C-F029-DC42-AB3DC7D83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70" y="191675"/>
            <a:ext cx="6907949" cy="6666325"/>
          </a:xfrm>
        </p:spPr>
      </p:pic>
    </p:spTree>
    <p:extLst>
      <p:ext uri="{BB962C8B-B14F-4D97-AF65-F5344CB8AC3E}">
        <p14:creationId xmlns:p14="http://schemas.microsoft.com/office/powerpoint/2010/main" val="91597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solidFill>
            <a:schemeClr val="lt1"/>
          </a:solidFill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16075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2D29-2ED6-943F-4EE7-8127A3B6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641" y="266763"/>
            <a:ext cx="5155818" cy="729933"/>
          </a:xfrm>
        </p:spPr>
        <p:txBody>
          <a:bodyPr>
            <a:normAutofit/>
          </a:bodyPr>
          <a:lstStyle/>
          <a:p>
            <a:r>
              <a:rPr lang="en-US" sz="1800" dirty="0"/>
              <a:t>Replacing the null values with the mean of the BMI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F2D7B5-4B30-0928-7397-763ABCEEDA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199" y="266763"/>
            <a:ext cx="5661318" cy="5512245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9D1082E-73DB-A52B-CE52-71F0D51F05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74992" y="1413181"/>
            <a:ext cx="6209043" cy="4912455"/>
          </a:xfr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D0CB898-3F65-8A7F-447D-06745BDFEC5D}"/>
              </a:ext>
            </a:extLst>
          </p:cNvPr>
          <p:cNvCxnSpPr>
            <a:cxnSpLocks/>
          </p:cNvCxnSpPr>
          <p:nvPr/>
        </p:nvCxnSpPr>
        <p:spPr>
          <a:xfrm>
            <a:off x="5671749" y="817324"/>
            <a:ext cx="674187" cy="59585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3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{B1A8DB8E-8BC2-4263-9E9F-BF74F32592CD}tf11665031_win32</Template>
  <TotalTime>255</TotalTime>
  <Words>983</Words>
  <Application>Microsoft Office PowerPoint</Application>
  <PresentationFormat>Widescreen</PresentationFormat>
  <Paragraphs>77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Arial</vt:lpstr>
      <vt:lpstr>Arial Narrow</vt:lpstr>
      <vt:lpstr>Arial Nova</vt:lpstr>
      <vt:lpstr>Arial Nova Light</vt:lpstr>
      <vt:lpstr>Calibri</vt:lpstr>
      <vt:lpstr>Californian FB</vt:lpstr>
      <vt:lpstr>Century Gothic</vt:lpstr>
      <vt:lpstr>Lato</vt:lpstr>
      <vt:lpstr>Raleway</vt:lpstr>
      <vt:lpstr>Segoe UI Light</vt:lpstr>
      <vt:lpstr>Trebuchet MS</vt:lpstr>
      <vt:lpstr>Wingdings 2</vt:lpstr>
      <vt:lpstr>SlateVTI</vt:lpstr>
      <vt:lpstr>Swiss</vt:lpstr>
      <vt:lpstr>2_Office Theme</vt:lpstr>
      <vt:lpstr>  Stroke Data Analysis - Group Assignment </vt:lpstr>
      <vt:lpstr>PowerPoint Presentation</vt:lpstr>
      <vt:lpstr>Data Loading  Our first step included loading the data.   </vt:lpstr>
      <vt:lpstr>DATA INSPECTION </vt:lpstr>
      <vt:lpstr> </vt:lpstr>
      <vt:lpstr>Data Inspection conti…. </vt:lpstr>
      <vt:lpstr> Check for missing values in each column</vt:lpstr>
      <vt:lpstr>DATA CLEANING</vt:lpstr>
      <vt:lpstr>Replacing the null values with the mean of the BMI</vt:lpstr>
      <vt:lpstr> Check for and handle any duplicate rows and outliers  </vt:lpstr>
      <vt:lpstr>Exploratory Data Analysis (EDA):</vt:lpstr>
      <vt:lpstr>Statistical summaries</vt:lpstr>
      <vt:lpstr>Generate descriptive statistics for numerical columns (mean, median, std, etc.)</vt:lpstr>
      <vt:lpstr>Data Visualization </vt:lpstr>
      <vt:lpstr>Data Visualization </vt:lpstr>
      <vt:lpstr>PowerPoint Presentation</vt:lpstr>
      <vt:lpstr>Correlation</vt:lpstr>
      <vt:lpstr>PowerPoint Presentation</vt:lpstr>
      <vt:lpstr>Patterns</vt:lpstr>
      <vt:lpstr>PowerPoint Presentation</vt:lpstr>
      <vt:lpstr>Patterns</vt:lpstr>
      <vt:lpstr>PowerPoint Presentation</vt:lpstr>
      <vt:lpstr>PowerPoint Presentation</vt:lpstr>
      <vt:lpstr>PowerPoint Presentation</vt:lpstr>
      <vt:lpstr>Summary and Insights </vt:lpstr>
      <vt:lpstr>Summary and Insights </vt:lpstr>
      <vt:lpstr>Conti..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User</dc:creator>
  <cp:lastModifiedBy>User</cp:lastModifiedBy>
  <cp:revision>32</cp:revision>
  <dcterms:created xsi:type="dcterms:W3CDTF">2024-01-28T12:33:48Z</dcterms:created>
  <dcterms:modified xsi:type="dcterms:W3CDTF">2024-01-28T17:03:43Z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